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62" r:id="rId2"/>
    <p:sldId id="263" r:id="rId3"/>
    <p:sldId id="273" r:id="rId4"/>
    <p:sldId id="276" r:id="rId5"/>
    <p:sldId id="278" r:id="rId6"/>
    <p:sldId id="279" r:id="rId7"/>
    <p:sldId id="280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D512F-277C-48B3-981D-DE14112D322D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61E84-6C49-40F5-864F-568A0ECF5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32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  <p:sp>
        <p:nvSpPr>
          <p:cNvPr id="6349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25D706-6386-48EF-84DD-C2901A53233C}" type="slidenum">
              <a:rPr lang="pt-BR" smtClean="0"/>
              <a:pPr eaLnBrk="1" hangingPunct="1"/>
              <a:t>1</a:t>
            </a:fld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A4CF1D2-716E-4385-9B5C-12DAD61708FE}" type="datetimeFigureOut">
              <a:rPr lang="pt-BR" smtClean="0"/>
              <a:t>25/02/2022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BDDF8A9-7CB0-4CA0-AD45-760E4F76AD3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aulo.metodologia/?hl=pt-br" TargetMode="External"/><Relationship Id="rId2" Type="http://schemas.openxmlformats.org/officeDocument/2006/relationships/hyperlink" Target="https://www.youtube.com/channel/UCmAJksxdh-lB-Gr11u_M2Z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pauloeduardo.oliveira.161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332656"/>
            <a:ext cx="8351838" cy="4525962"/>
          </a:xfrm>
          <a:solidFill>
            <a:srgbClr val="92D050">
              <a:alpha val="49019"/>
            </a:srgbClr>
          </a:solidFill>
        </p:spPr>
        <p:txBody>
          <a:bodyPr>
            <a:normAutofit fontScale="77500" lnSpcReduction="20000"/>
          </a:bodyPr>
          <a:lstStyle/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r>
              <a:rPr lang="pt-BR" sz="2800" b="1" dirty="0" smtClean="0"/>
              <a:t>PAULO  EDUARDO DE OLIVEIRA</a:t>
            </a:r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/>
            <a:r>
              <a:rPr lang="pt-BR" sz="2800" dirty="0">
                <a:latin typeface="Arial" pitchFamily="34" charset="0"/>
                <a:cs typeface="Arial" pitchFamily="34" charset="0"/>
              </a:rPr>
              <a:t>O QUE É CONHECIMENTO </a:t>
            </a:r>
            <a:br>
              <a:rPr lang="pt-BR" sz="2800" dirty="0">
                <a:latin typeface="Arial" pitchFamily="34" charset="0"/>
                <a:cs typeface="Arial" pitchFamily="34" charset="0"/>
              </a:rPr>
            </a:br>
            <a:r>
              <a:rPr lang="pt-BR" sz="2800" dirty="0" smtClean="0">
                <a:latin typeface="Arial" pitchFamily="34" charset="0"/>
                <a:cs typeface="Arial" pitchFamily="34" charset="0"/>
              </a:rPr>
              <a:t>CIENTÍFICO?</a:t>
            </a:r>
          </a:p>
          <a:p>
            <a:pPr algn="ctr"/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pt-BR" sz="2800" b="1" dirty="0" smtClean="0"/>
          </a:p>
          <a:p>
            <a:pPr algn="ctr" eaLnBrk="1" hangingPunct="1">
              <a:buFontTx/>
              <a:buNone/>
            </a:pPr>
            <a:r>
              <a:rPr lang="pt-BR" sz="2800" b="1" dirty="0" smtClean="0"/>
              <a:t>PhD,</a:t>
            </a:r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r>
              <a:rPr lang="pt-BR" sz="2800" b="1" dirty="0" smtClean="0"/>
              <a:t>Salvador,</a:t>
            </a:r>
          </a:p>
          <a:p>
            <a:pPr algn="ctr" eaLnBrk="1" hangingPunct="1">
              <a:buFontTx/>
              <a:buNone/>
            </a:pPr>
            <a:r>
              <a:rPr lang="pt-BR" sz="2800" b="1" dirty="0" smtClean="0"/>
              <a:t>2022</a:t>
            </a: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  <a:p>
            <a:pPr algn="ctr" eaLnBrk="1" hangingPunct="1">
              <a:buFontTx/>
              <a:buNone/>
            </a:pPr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val="288061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233638" y="836712"/>
            <a:ext cx="8929687" cy="475138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pt-BR" sz="2000" b="1" dirty="0" smtClean="0"/>
          </a:p>
          <a:p>
            <a:pPr marL="0" indent="0" algn="ctr">
              <a:buFontTx/>
              <a:buNone/>
              <a:defRPr/>
            </a:pPr>
            <a:r>
              <a:rPr lang="pt-BR" sz="2000" b="1" dirty="0" smtClean="0"/>
              <a:t> </a:t>
            </a:r>
          </a:p>
          <a:p>
            <a:pPr marL="0" indent="0" algn="ctr">
              <a:buFontTx/>
              <a:buNone/>
              <a:defRPr/>
            </a:pPr>
            <a:endParaRPr lang="pt-BR" sz="2000" dirty="0"/>
          </a:p>
          <a:p>
            <a:pPr marL="0" indent="0" algn="ctr">
              <a:buFontTx/>
              <a:buNone/>
              <a:defRPr/>
            </a:pPr>
            <a:r>
              <a:rPr lang="pt-BR" sz="2000" b="1" dirty="0" smtClean="0"/>
              <a:t> 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O QUE É CONHECIMENTO </a:t>
            </a:r>
          </a:p>
          <a:p>
            <a:pPr marL="0" indent="0" algn="ctr">
              <a:buFontTx/>
              <a:buNone/>
              <a:defRPr/>
            </a:pP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CIENTÍFICO ?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30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28956" y="1124744"/>
            <a:ext cx="8712967" cy="5231482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36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b="1" dirty="0" smtClean="0"/>
          </a:p>
          <a:p>
            <a:pPr>
              <a:lnSpc>
                <a:spcPct val="90000"/>
              </a:lnSpc>
              <a:buNone/>
            </a:pPr>
            <a:r>
              <a:rPr lang="pt-BR" sz="2600" dirty="0" smtClean="0"/>
              <a:t>   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t-BR" sz="3600" b="1" dirty="0" smtClean="0"/>
              <a:t> </a:t>
            </a:r>
            <a:r>
              <a:rPr lang="pt-BR" sz="3600" b="0" dirty="0" smtClean="0">
                <a:latin typeface="Arial" pitchFamily="34" charset="0"/>
                <a:cs typeface="Arial" pitchFamily="34" charset="0"/>
              </a:rPr>
              <a:t>É uma relação que se estabelece entre o sujeito e o objeto de pesquisa</a:t>
            </a:r>
            <a:endParaRPr lang="pt-BR" sz="2400" b="0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val="415291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124744"/>
            <a:ext cx="8712967" cy="5231482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36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pt-BR" sz="3200" b="0" dirty="0" smtClean="0">
                <a:latin typeface="Arial" pitchFamily="34" charset="0"/>
                <a:cs typeface="Arial" pitchFamily="34" charset="0"/>
              </a:rPr>
              <a:t>O sujeito  pergunta, questiona e dúvida;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pt-BR" sz="3200" b="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pt-BR" sz="3200" b="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3200" b="0" dirty="0" smtClean="0">
                <a:latin typeface="Arial" pitchFamily="34" charset="0"/>
                <a:cs typeface="Arial" pitchFamily="34" charset="0"/>
              </a:rPr>
              <a:t>objeto </a:t>
            </a:r>
            <a:r>
              <a:rPr lang="pt-BR" sz="3200" b="0" dirty="0" smtClean="0">
                <a:latin typeface="Arial" pitchFamily="34" charset="0"/>
                <a:cs typeface="Arial" pitchFamily="34" charset="0"/>
              </a:rPr>
              <a:t>de pesquisa é um problema </a:t>
            </a:r>
            <a:r>
              <a:rPr lang="pt-BR" sz="3200" b="0" dirty="0" smtClean="0">
                <a:latin typeface="Arial" pitchFamily="34" charset="0"/>
                <a:cs typeface="Arial" pitchFamily="34" charset="0"/>
              </a:rPr>
              <a:t>que </a:t>
            </a:r>
            <a:r>
              <a:rPr lang="pt-BR" sz="3200" b="0" dirty="0" smtClean="0">
                <a:latin typeface="Arial" pitchFamily="34" charset="0"/>
                <a:cs typeface="Arial" pitchFamily="34" charset="0"/>
              </a:rPr>
              <a:t>está inserido em um contexto ou realidade.</a:t>
            </a:r>
          </a:p>
          <a:p>
            <a:pPr>
              <a:lnSpc>
                <a:spcPct val="90000"/>
              </a:lnSpc>
              <a:buNone/>
            </a:pPr>
            <a:endParaRPr lang="pt-BR" sz="3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pt-BR" sz="32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val="274939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124744"/>
            <a:ext cx="8712967" cy="5231482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36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36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t-BR" sz="3200" b="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b="0" dirty="0" smtClean="0">
                <a:latin typeface="Arial" pitchFamily="34" charset="0"/>
                <a:cs typeface="Arial" pitchFamily="34" charset="0"/>
              </a:rPr>
              <a:t> O sujeito indagador pergunta e a resposta está no próprio objeto de pesquisa </a:t>
            </a:r>
            <a:r>
              <a:rPr lang="pt-BR" sz="1400" b="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1400" b="0" dirty="0" smtClean="0">
                <a:latin typeface="Arial" pitchFamily="34" charset="0"/>
                <a:cs typeface="Arial" pitchFamily="34" charset="0"/>
              </a:rPr>
              <a:t>GAMBOA, 2006</a:t>
            </a:r>
            <a:r>
              <a:rPr lang="pt-BR" sz="1400" b="0" dirty="0" smtClean="0">
                <a:latin typeface="Arial" pitchFamily="34" charset="0"/>
                <a:cs typeface="Arial" pitchFamily="34" charset="0"/>
              </a:rPr>
              <a:t>).</a:t>
            </a:r>
            <a:endParaRPr lang="pt-BR" sz="1400" b="0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buNone/>
            </a:pPr>
            <a:endParaRPr lang="pt-BR" sz="32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pt-BR" sz="32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sz="2400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val="88369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105" y="764704"/>
            <a:ext cx="8715375" cy="337185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sz="2800" b="1" dirty="0" smtClean="0"/>
          </a:p>
          <a:p>
            <a:pPr algn="ctr" eaLnBrk="1" hangingPunct="1">
              <a:buFontTx/>
              <a:buNone/>
            </a:pPr>
            <a:endParaRPr lang="pt-BR" sz="2800" b="1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1187624" y="1196752"/>
            <a:ext cx="737287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OBRIGADO!</a:t>
            </a:r>
          </a:p>
          <a:p>
            <a:pPr algn="ctr"/>
            <a:endParaRPr lang="pt-BR" sz="2000" dirty="0"/>
          </a:p>
          <a:p>
            <a:pPr algn="ctr"/>
            <a:r>
              <a:rPr lang="pt-BR" sz="2000" dirty="0" smtClean="0"/>
              <a:t>Contatos</a:t>
            </a:r>
          </a:p>
          <a:p>
            <a:pPr algn="ctr"/>
            <a:endParaRPr lang="pt-BR" dirty="0"/>
          </a:p>
          <a:p>
            <a:pPr algn="ctr"/>
            <a:r>
              <a:rPr lang="pt-BR" dirty="0" err="1" smtClean="0"/>
              <a:t>Whatsap</a:t>
            </a:r>
            <a:r>
              <a:rPr lang="pt-BR" dirty="0" smtClean="0"/>
              <a:t> : 71988178627</a:t>
            </a:r>
          </a:p>
          <a:p>
            <a:pPr algn="ctr"/>
            <a:r>
              <a:rPr lang="pt-BR" dirty="0" err="1" smtClean="0"/>
              <a:t>Youtube:</a:t>
            </a:r>
            <a:r>
              <a:rPr lang="pt-BR" u="sng" dirty="0" err="1">
                <a:hlinkClick r:id="rId2"/>
              </a:rPr>
              <a:t>https</a:t>
            </a:r>
            <a:r>
              <a:rPr lang="pt-BR" u="sng" dirty="0">
                <a:hlinkClick r:id="rId2"/>
              </a:rPr>
              <a:t>://</a:t>
            </a:r>
            <a:r>
              <a:rPr lang="pt-BR" u="sng" dirty="0" smtClean="0">
                <a:hlinkClick r:id="rId2"/>
              </a:rPr>
              <a:t>www.youtube.com/</a:t>
            </a:r>
            <a:r>
              <a:rPr lang="pt-BR" u="sng" dirty="0" err="1" smtClean="0">
                <a:hlinkClick r:id="rId2"/>
              </a:rPr>
              <a:t>channel</a:t>
            </a:r>
            <a:r>
              <a:rPr lang="pt-BR" u="sng" dirty="0" smtClean="0">
                <a:hlinkClick r:id="rId2"/>
              </a:rPr>
              <a:t>/UCmAJksxdh-lB-Gr11u_M2ZA</a:t>
            </a:r>
            <a:r>
              <a:rPr lang="pt-BR" u="sng" dirty="0" smtClean="0"/>
              <a:t>;</a:t>
            </a:r>
          </a:p>
          <a:p>
            <a:pPr algn="ctr"/>
            <a:endParaRPr lang="pt-BR" u="sng" dirty="0" smtClean="0"/>
          </a:p>
          <a:p>
            <a:pPr algn="ctr"/>
            <a:r>
              <a:rPr lang="pt-BR" u="sng" dirty="0" err="1" smtClean="0"/>
              <a:t>Instagram:</a:t>
            </a:r>
            <a:r>
              <a:rPr lang="pt-BR" u="sng" dirty="0" err="1">
                <a:hlinkClick r:id="rId3"/>
              </a:rPr>
              <a:t>https</a:t>
            </a:r>
            <a:r>
              <a:rPr lang="pt-BR" u="sng" dirty="0">
                <a:hlinkClick r:id="rId3"/>
              </a:rPr>
              <a:t>://www.instagram.com/</a:t>
            </a:r>
            <a:r>
              <a:rPr lang="pt-BR" u="sng" dirty="0" err="1">
                <a:hlinkClick r:id="rId3"/>
              </a:rPr>
              <a:t>paulo.metodologia</a:t>
            </a:r>
            <a:r>
              <a:rPr lang="pt-BR" u="sng" dirty="0">
                <a:hlinkClick r:id="rId3"/>
              </a:rPr>
              <a:t>/?</a:t>
            </a:r>
            <a:r>
              <a:rPr lang="pt-BR" u="sng" dirty="0" smtClean="0">
                <a:hlinkClick r:id="rId3"/>
              </a:rPr>
              <a:t>hl=</a:t>
            </a:r>
            <a:r>
              <a:rPr lang="pt-BR" u="sng" dirty="0" err="1" smtClean="0">
                <a:hlinkClick r:id="rId3"/>
              </a:rPr>
              <a:t>pt-br</a:t>
            </a:r>
            <a:r>
              <a:rPr lang="pt-BR" u="sng" dirty="0" smtClean="0"/>
              <a:t>;</a:t>
            </a:r>
          </a:p>
          <a:p>
            <a:pPr algn="ctr"/>
            <a:endParaRPr lang="pt-BR" u="sng" dirty="0" smtClean="0"/>
          </a:p>
          <a:p>
            <a:pPr algn="ctr"/>
            <a:r>
              <a:rPr lang="pt-BR" u="sng" dirty="0" err="1" smtClean="0"/>
              <a:t>Facebook</a:t>
            </a:r>
            <a:r>
              <a:rPr lang="pt-BR" u="sng" dirty="0" smtClean="0"/>
              <a:t>: </a:t>
            </a:r>
            <a:r>
              <a:rPr lang="pt-BR" u="sng" dirty="0">
                <a:hlinkClick r:id="rId4"/>
              </a:rPr>
              <a:t>https://www.facebook.com/pauloeduardo.oliveira.1612</a:t>
            </a:r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362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502188"/>
            <a:ext cx="2292397" cy="229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398895" y="2276872"/>
            <a:ext cx="2372905" cy="17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81BD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rot="0" vert="horz" wrap="square" lIns="0" tIns="0" rIns="228600" bIns="0" anchor="t" anchorCtr="0" upright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000" b="1" dirty="0">
                <a:effectLst/>
                <a:latin typeface="Arial"/>
                <a:ea typeface="Times New Roman"/>
                <a:cs typeface="Times New Roman"/>
              </a:rPr>
              <a:t>PAULO EDUARDO DE OLIVEIRA</a:t>
            </a:r>
            <a:endParaRPr lang="pt-BR" sz="10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8" name="Imagem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20888"/>
            <a:ext cx="2441554" cy="1811072"/>
          </a:xfrm>
          <a:prstGeom prst="rect">
            <a:avLst/>
          </a:prstGeom>
        </p:spPr>
      </p:pic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470903" y="3740124"/>
            <a:ext cx="2300897" cy="55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81BD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rot="0" vert="horz" wrap="square" lIns="0" tIns="0" rIns="228600" bIns="0" anchor="t" anchorCtr="0" upright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400" i="1" dirty="0">
                <a:solidFill>
                  <a:srgbClr val="4F81BD"/>
                </a:solidFill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pt-BR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000" b="1" dirty="0">
                <a:effectLst/>
                <a:latin typeface="Arial"/>
                <a:ea typeface="Times New Roman"/>
                <a:cs typeface="Times New Roman"/>
              </a:rPr>
              <a:t>O PROJETO DE PESQUISA</a:t>
            </a:r>
            <a:endParaRPr lang="pt-BR" sz="1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auto">
          <a:xfrm>
            <a:off x="267156" y="4232682"/>
            <a:ext cx="2156881" cy="37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81BD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rot="0" vert="horz" wrap="square" lIns="0" tIns="0" rIns="228600" bIns="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b="1" i="1" dirty="0">
                <a:effectLst/>
                <a:latin typeface="Calibri"/>
                <a:ea typeface="Times New Roman"/>
                <a:cs typeface="Times New Roman"/>
              </a:rPr>
              <a:t>EVEN 3  PUBLICAÇÕES</a:t>
            </a:r>
            <a:endParaRPr lang="pt-BR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400" b="1" i="1" dirty="0">
                <a:solidFill>
                  <a:srgbClr val="4F81BD"/>
                </a:solidFill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pt-BR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400" b="1" i="1" dirty="0">
                <a:solidFill>
                  <a:srgbClr val="4F81BD"/>
                </a:solidFill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pt-BR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400" i="1" dirty="0">
                <a:solidFill>
                  <a:srgbClr val="4F81BD"/>
                </a:solidFill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pt-BR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400" i="1" dirty="0">
                <a:solidFill>
                  <a:srgbClr val="4F81BD"/>
                </a:solidFill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pt-BR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CaixaDeTexto 1"/>
          <p:cNvSpPr txBox="1"/>
          <p:nvPr/>
        </p:nvSpPr>
        <p:spPr>
          <a:xfrm flipH="1">
            <a:off x="4761735" y="2132856"/>
            <a:ext cx="1382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 rot="18773015">
            <a:off x="3229984" y="4054818"/>
            <a:ext cx="1287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EBOOK</a:t>
            </a:r>
            <a:endParaRPr lang="pt-BR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 rot="18773015">
            <a:off x="1181178" y="2944713"/>
            <a:ext cx="1287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EBOOK</a:t>
            </a:r>
            <a:endParaRPr lang="pt-BR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760527" y="260648"/>
            <a:ext cx="5256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LIVROS PUBLICADOS  PELO AUTOR </a:t>
            </a:r>
            <a:endParaRPr lang="pt-BR" sz="2400" b="1" dirty="0"/>
          </a:p>
        </p:txBody>
      </p:sp>
      <p:pic>
        <p:nvPicPr>
          <p:cNvPr id="5" name="Picture 2" descr="C:\Users\Paulo\Pictures\Metodologia da Pesquisa ao Alcance de Todod\20200304_1416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815" y="1316490"/>
            <a:ext cx="1728193" cy="220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16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Ângulos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161</TotalTime>
  <Words>110</Words>
  <Application>Microsoft Office PowerPoint</Application>
  <PresentationFormat>Apresentação na tela (4:3)</PresentationFormat>
  <Paragraphs>86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Ângulos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Paulo</dc:creator>
  <cp:lastModifiedBy>Paulo</cp:lastModifiedBy>
  <cp:revision>54</cp:revision>
  <dcterms:created xsi:type="dcterms:W3CDTF">2020-05-14T14:36:01Z</dcterms:created>
  <dcterms:modified xsi:type="dcterms:W3CDTF">2022-02-25T07:32:17Z</dcterms:modified>
</cp:coreProperties>
</file>